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58"/>
  </p:notesMasterIdLst>
  <p:handoutMasterIdLst>
    <p:handoutMasterId r:id="rId59"/>
  </p:handoutMasterIdLst>
  <p:sldIdLst>
    <p:sldId id="256" r:id="rId5"/>
    <p:sldId id="262" r:id="rId6"/>
    <p:sldId id="347" r:id="rId7"/>
    <p:sldId id="349" r:id="rId8"/>
    <p:sldId id="350" r:id="rId9"/>
    <p:sldId id="351" r:id="rId10"/>
    <p:sldId id="352" r:id="rId11"/>
    <p:sldId id="353" r:id="rId12"/>
    <p:sldId id="354" r:id="rId13"/>
    <p:sldId id="356" r:id="rId14"/>
    <p:sldId id="355" r:id="rId15"/>
    <p:sldId id="357" r:id="rId16"/>
    <p:sldId id="358" r:id="rId17"/>
    <p:sldId id="359" r:id="rId18"/>
    <p:sldId id="360" r:id="rId19"/>
    <p:sldId id="361" r:id="rId20"/>
    <p:sldId id="362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7" r:id="rId54"/>
    <p:sldId id="398" r:id="rId55"/>
    <p:sldId id="396" r:id="rId56"/>
    <p:sldId id="26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  <a:srgbClr val="969FA7"/>
    <a:srgbClr val="459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8F8494-0D3E-4350-8644-589EA5A7191B}" v="174" dt="2023-05-24T08:35:40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80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1F3747-4767-472B-9071-E56946C29B8D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8505A-29B5-4B51-AA85-10D9089F33FE}" type="pres">
      <dgm:prSet presAssocID="{B01F3747-4767-472B-9071-E56946C29B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D73EE81C-90AE-40E1-B157-2DCCBE1DD1BE}" type="presOf" srcId="{B01F3747-4767-472B-9071-E56946C29B8D}" destId="{3D88505A-29B5-4B51-AA85-10D9089F33FE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00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04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1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9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06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71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85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6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14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6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37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24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86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4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09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73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79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47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73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942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89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26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58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20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43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710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95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38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75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3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24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77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780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03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951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97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69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913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61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82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72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587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953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8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871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44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9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70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nionPro-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8.png"/><Relationship Id="rId4" Type="http://schemas.openxmlformats.org/officeDocument/2006/relationships/diagramData" Target="../diagrams/data9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diagramDrawing" Target="../diagrams/drawin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8.png"/><Relationship Id="rId4" Type="http://schemas.openxmlformats.org/officeDocument/2006/relationships/diagramData" Target="../diagrams/data5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280" dirty="0">
                <a:solidFill>
                  <a:schemeClr val="bg1"/>
                </a:solidFill>
              </a:rPr>
              <a:t>Machine learning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70495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7CEBFF"/>
                </a:solidFill>
              </a:rPr>
              <a:t>Presented by Abdel Rahman AlSabbagh</a:t>
            </a:r>
          </a:p>
          <a:p>
            <a:endParaRPr lang="en-US" dirty="0">
              <a:solidFill>
                <a:srgbClr val="7CEBFF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6E9F07-57FE-6AF0-E386-E4DF22F79081}"/>
              </a:ext>
            </a:extLst>
          </p:cNvPr>
          <p:cNvSpPr txBox="1">
            <a:spLocks/>
          </p:cNvSpPr>
          <p:nvPr/>
        </p:nvSpPr>
        <p:spPr>
          <a:xfrm>
            <a:off x="581191" y="5468198"/>
            <a:ext cx="10993546" cy="704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rgbClr val="7CEBFF"/>
                </a:solidFill>
              </a:rPr>
              <a:t>Lecture #5 – WED – 24.5.2023</a:t>
            </a:r>
          </a:p>
          <a:p>
            <a:pPr algn="r"/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Demand Prediction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85116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Demand Prediction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F2A8E92-90F5-EFB1-1E52-DCFFE0564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875" y="1431235"/>
            <a:ext cx="10069902" cy="42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9334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Demand Prediction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F8C48B7-DC51-B5A2-7601-6E6F242FAC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774" y="1463243"/>
            <a:ext cx="9576103" cy="4317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6275" y="1337660"/>
            <a:ext cx="5039099" cy="2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234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902D7-D34A-EC18-905A-951F27F5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87" y="1060392"/>
            <a:ext cx="9650865" cy="476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Demand Prediction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7133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Multiple Hidden Layers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B9E29-075C-40B3-CC0C-60BDB307C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48" y="1483451"/>
            <a:ext cx="10617100" cy="43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0592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Face Recognition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C3E54-2495-2FB9-7EC7-F6514D149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90" y="1449271"/>
            <a:ext cx="6876345" cy="439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F429AE-BA56-2EFD-427A-3BA81B020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840" y="881571"/>
            <a:ext cx="2885201" cy="489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48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Face Recognition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B1CA4-A16E-57F1-DC13-64F661080A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114"/>
          <a:stretch/>
        </p:blipFill>
        <p:spPr>
          <a:xfrm>
            <a:off x="1208828" y="3932858"/>
            <a:ext cx="10367077" cy="1883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D22DF0-2D85-C17D-54AE-2A5F779882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8" b="41797"/>
          <a:stretch/>
        </p:blipFill>
        <p:spPr>
          <a:xfrm>
            <a:off x="1209028" y="1367622"/>
            <a:ext cx="10367077" cy="256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96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Car Classification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5A680-6998-D322-2165-59B331FF5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1" y="1522301"/>
            <a:ext cx="11047358" cy="428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2412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Neural Network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B89A0-292B-0E27-C3FE-32B742C0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37" y="1723787"/>
            <a:ext cx="5058481" cy="3410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5B45C4-3D3E-6CD8-CDDD-D014F3CDD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96" y="3694199"/>
            <a:ext cx="41915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468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Neural Network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73D03-05ED-06EB-B877-7B62D6099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340" y="4586178"/>
            <a:ext cx="419158" cy="390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7059C-693F-5151-58EB-74E16AFDD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724" y="4053032"/>
            <a:ext cx="419158" cy="390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5B45C4-3D3E-6CD8-CDDD-D014F3CDD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96" y="3694199"/>
            <a:ext cx="419158" cy="390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F7959-0B5E-D800-1DCE-374874C645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02"/>
          <a:stretch/>
        </p:blipFill>
        <p:spPr>
          <a:xfrm>
            <a:off x="1016165" y="1430329"/>
            <a:ext cx="10159669" cy="4434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4CABF4-ADB5-F642-A7E4-48CCA151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594" y="1426446"/>
            <a:ext cx="5530463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AFC013-8D82-2FE2-4C22-2C26DEABF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778" y="4706758"/>
            <a:ext cx="236448" cy="220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B29BE6-8111-DBF9-E4A6-89149FBE2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852" y="3010464"/>
            <a:ext cx="419158" cy="390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0B4E3E-99CE-1F84-06DE-9508D11D2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124" y="4205432"/>
            <a:ext cx="419158" cy="3905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7F88F6-A447-7445-5321-2D9FE5449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034" y="5169559"/>
            <a:ext cx="419158" cy="3905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F3B963-552C-4CE0-3CF6-F01FF4D1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928" y="3205754"/>
            <a:ext cx="41915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723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58798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5881F57-B9CE-07D9-B78A-5BE704CB4B5F}"/>
              </a:ext>
            </a:extLst>
          </p:cNvPr>
          <p:cNvSpPr txBox="1">
            <a:spLocks/>
          </p:cNvSpPr>
          <p:nvPr/>
        </p:nvSpPr>
        <p:spPr>
          <a:xfrm>
            <a:off x="599222" y="4402990"/>
            <a:ext cx="10993549" cy="5667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In the name of Allah, the most gracious, the most merciful, we start :)</a:t>
            </a:r>
            <a:endParaRPr lang="en-US" sz="32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343C56C-7A79-DBDD-797B-E88BDB181E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15369" y="1894879"/>
            <a:ext cx="9161253" cy="19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44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Neural Network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4CABF4-ADB5-F642-A7E4-48CCA151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594" y="1426446"/>
            <a:ext cx="5530463" cy="390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C961ED-6272-6E6A-4C53-8197A7B48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73" y="1328697"/>
            <a:ext cx="10857254" cy="45021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8D27B2-F204-EA99-64F6-A72FCF129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552" y="1306762"/>
            <a:ext cx="5783505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2353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Neural Network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340F1-9D4B-3F4E-171A-73CE12A1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18" y="1286665"/>
            <a:ext cx="5039099" cy="47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4CABF4-ADB5-F642-A7E4-48CCA151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594" y="1426446"/>
            <a:ext cx="5530463" cy="390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8A421-8733-17AE-8EC0-8D1FFDEF0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91" y="1697054"/>
            <a:ext cx="11648536" cy="3726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6645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More Complex Neural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4CABF4-ADB5-F642-A7E4-48CCA151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594" y="1426446"/>
            <a:ext cx="5530463" cy="390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C7C11-904F-66AC-598B-78330A2EFB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42"/>
          <a:stretch/>
        </p:blipFill>
        <p:spPr>
          <a:xfrm>
            <a:off x="479010" y="1581030"/>
            <a:ext cx="5771898" cy="42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2247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More Complex Neural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4CABF4-ADB5-F642-A7E4-48CCA151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594" y="1426446"/>
            <a:ext cx="5530463" cy="390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827A3E-4CFF-1BE3-7688-FE94851E62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4"/>
          <a:stretch/>
        </p:blipFill>
        <p:spPr>
          <a:xfrm>
            <a:off x="457365" y="1587419"/>
            <a:ext cx="11352197" cy="41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4455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More Complex Neural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4CABF4-ADB5-F642-A7E4-48CCA151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594" y="1426446"/>
            <a:ext cx="5530463" cy="390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43EB05-769E-483B-9014-E4043DBF9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91" y="1448650"/>
            <a:ext cx="11234468" cy="4343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3055" y="1359762"/>
            <a:ext cx="2826432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6010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More Complex Neural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B79FBA-253C-C926-6BAA-7ED9E0AD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96" y="1345394"/>
            <a:ext cx="2648291" cy="471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4CABF4-ADB5-F642-A7E4-48CCA151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605" y="1392925"/>
            <a:ext cx="5530463" cy="390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055" y="1359762"/>
            <a:ext cx="2826432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C67E1-EB56-2C0A-B715-DE139B19F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82" y="2319368"/>
            <a:ext cx="11734635" cy="2219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3376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Handwritten Digit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AD05D-CC33-73F3-7B4C-7B5F7B3A5E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931" b="5615"/>
          <a:stretch/>
        </p:blipFill>
        <p:spPr>
          <a:xfrm>
            <a:off x="528043" y="1468579"/>
            <a:ext cx="10518727" cy="431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7542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Handwritten Digit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BD214-3BD7-893B-C3A9-D8372253D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448" y="1504733"/>
            <a:ext cx="10271103" cy="431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7845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Forward 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C5C80E-E627-FF7D-0F5E-7C8BB16F87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21"/>
          <a:stretch/>
        </p:blipFill>
        <p:spPr>
          <a:xfrm>
            <a:off x="806486" y="1530799"/>
            <a:ext cx="10361279" cy="43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7880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Code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C527F-5EB2-95EB-91F6-AE24200588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63"/>
          <a:stretch/>
        </p:blipFill>
        <p:spPr>
          <a:xfrm>
            <a:off x="1492735" y="1444884"/>
            <a:ext cx="9554035" cy="4403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B4A30-0B88-433A-9E75-935EEC04C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2" y="1370100"/>
            <a:ext cx="3860605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89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58798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Today’s Quote</a:t>
            </a:r>
            <a:endParaRPr lang="en-US" sz="40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CE5C98D-E67A-953D-2921-A36C7B925D07}"/>
              </a:ext>
            </a:extLst>
          </p:cNvPr>
          <p:cNvSpPr txBox="1">
            <a:spLocks/>
          </p:cNvSpPr>
          <p:nvPr/>
        </p:nvSpPr>
        <p:spPr>
          <a:xfrm>
            <a:off x="228762" y="2356473"/>
            <a:ext cx="11382045" cy="213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cap="none" dirty="0">
                <a:solidFill>
                  <a:schemeClr val="accent1">
                    <a:lumMod val="50000"/>
                  </a:schemeClr>
                </a:solidFill>
              </a:rPr>
              <a:t>“Start by doing what’s necessary; then do what’s possible; and suddenly you are doing the impossible”</a:t>
            </a:r>
          </a:p>
          <a:p>
            <a:pPr algn="ctr"/>
            <a:endParaRPr lang="en-US" sz="3200" cap="none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3200" cap="none" dirty="0">
                <a:solidFill>
                  <a:schemeClr val="accent1">
                    <a:lumMod val="50000"/>
                  </a:schemeClr>
                </a:solidFill>
              </a:rPr>
              <a:t>- Francis of Assisi</a:t>
            </a:r>
          </a:p>
        </p:txBody>
      </p:sp>
    </p:spTree>
    <p:extLst>
      <p:ext uri="{BB962C8B-B14F-4D97-AF65-F5344CB8AC3E}">
        <p14:creationId xmlns:p14="http://schemas.microsoft.com/office/powerpoint/2010/main" val="2943937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 The Model Using TensorFlow/</a:t>
            </a:r>
            <a:r>
              <a:rPr lang="en-US" sz="4400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sz="44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90F3F-0085-1E32-CF01-2437CA23D2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98" t="6141" b="14048"/>
          <a:stretch/>
        </p:blipFill>
        <p:spPr>
          <a:xfrm>
            <a:off x="1712999" y="1467878"/>
            <a:ext cx="8272732" cy="43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6730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 The Model Using TensorFlow/</a:t>
            </a:r>
            <a:r>
              <a:rPr lang="en-US" sz="4400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sz="44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90B05-7716-7BCE-D657-160C9B45D3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723"/>
          <a:stretch/>
        </p:blipFill>
        <p:spPr>
          <a:xfrm>
            <a:off x="292447" y="2016893"/>
            <a:ext cx="8137983" cy="289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CF956-5453-47FC-D398-CD44E564C0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511" t="1" b="50276"/>
          <a:stretch/>
        </p:blipFill>
        <p:spPr>
          <a:xfrm>
            <a:off x="8438361" y="2390721"/>
            <a:ext cx="3380162" cy="19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9717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 The Model Using TensorFlow/</a:t>
            </a:r>
            <a:r>
              <a:rPr lang="en-US" sz="4400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sz="44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8BDF9-0092-54C4-B35B-77FD460109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0" b="-1"/>
          <a:stretch/>
        </p:blipFill>
        <p:spPr>
          <a:xfrm>
            <a:off x="1311870" y="1565809"/>
            <a:ext cx="9074989" cy="42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8275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 The Model Using TensorFlow/</a:t>
            </a:r>
            <a:r>
              <a:rPr lang="en-US" sz="4400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sz="44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8BDF9-0092-54C4-B35B-77FD460109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0" b="-1"/>
          <a:stretch/>
        </p:blipFill>
        <p:spPr>
          <a:xfrm>
            <a:off x="1311870" y="1565809"/>
            <a:ext cx="9074989" cy="42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5894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 The Model Using TensorFlow/</a:t>
            </a:r>
            <a:r>
              <a:rPr lang="en-US" sz="4400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sz="44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B8E66E-8DDF-5CB4-1C21-8181534872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343"/>
          <a:stretch/>
        </p:blipFill>
        <p:spPr>
          <a:xfrm>
            <a:off x="243057" y="1612058"/>
            <a:ext cx="11705885" cy="39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08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 The Model Using TensorFlow/</a:t>
            </a:r>
            <a:r>
              <a:rPr lang="en-US" sz="4400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sz="44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BD75F-EC88-2BF3-62B9-E40486016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75" y="1700038"/>
            <a:ext cx="11734635" cy="34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8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 The Model Using TensorFlow/</a:t>
            </a:r>
            <a:r>
              <a:rPr lang="en-US" sz="4400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sz="44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7FF87-952A-59EA-821B-FA180EF07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66" y="1683105"/>
            <a:ext cx="11516264" cy="34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76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 The Model Using TensorFlow/</a:t>
            </a:r>
            <a:r>
              <a:rPr lang="en-US" sz="4400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sz="44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5BE933-CE1C-F37A-B3B4-1DEE800E0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2" y="1425442"/>
            <a:ext cx="10224651" cy="43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6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Data in TensorFlow/</a:t>
            </a:r>
            <a:r>
              <a:rPr lang="en-US" sz="4400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sz="44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6D811-29B6-0A51-9AC7-BEAA117F4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17204"/>
            <a:ext cx="12192000" cy="22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6357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Data in TensorFlow/</a:t>
            </a:r>
            <a:r>
              <a:rPr lang="en-US" sz="4400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sz="4400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54F9E-547F-3BD8-599C-5CFABAE5B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365" y="1445941"/>
            <a:ext cx="7060537" cy="43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1317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Artificial Neural Networks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0411211"/>
              </p:ext>
            </p:extLst>
          </p:nvPr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3465336-B205-C251-1823-8AA2C888851E}"/>
              </a:ext>
            </a:extLst>
          </p:cNvPr>
          <p:cNvSpPr txBox="1">
            <a:spLocks/>
          </p:cNvSpPr>
          <p:nvPr/>
        </p:nvSpPr>
        <p:spPr>
          <a:xfrm>
            <a:off x="457365" y="1543886"/>
            <a:ext cx="11382045" cy="4218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ANNs.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err="1">
                <a:solidFill>
                  <a:schemeClr val="accent1">
                    <a:lumMod val="50000"/>
                  </a:schemeClr>
                </a:solidFill>
              </a:rPr>
              <a:t>Tensorflow</a:t>
            </a: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cap="none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Forward propagation.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err="1">
                <a:solidFill>
                  <a:schemeClr val="accent1">
                    <a:lumMod val="50000"/>
                  </a:schemeClr>
                </a:solidFill>
              </a:rPr>
              <a:t>Activcation</a:t>
            </a: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Source: Machine Learning Specialization by Andrew Ng and Stanford Online.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04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Activation Vectors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54F9E-547F-3BD8-599C-5CFABAE5B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365" y="1445941"/>
            <a:ext cx="7060537" cy="43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7276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Building a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05468-7356-DD70-BF7E-96B19F4F0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122" y="1523455"/>
            <a:ext cx="9783752" cy="4257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11D44D-DA91-FFAA-6E07-DF8E45E587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3004" y="4301756"/>
            <a:ext cx="3243531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0959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Building a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EC42A-46EF-DE08-B7C6-FB17E0851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82" y="1655720"/>
            <a:ext cx="9979888" cy="4164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14A709-FF76-914E-B749-3F2D09357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4158" y="4677320"/>
            <a:ext cx="4019909" cy="7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1143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Building a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E5E1B-3183-EBBC-3681-EDE36836F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82" y="1414040"/>
            <a:ext cx="10268309" cy="44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2463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Building a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E5E1B-3183-EBBC-3681-EDE36836F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82" y="1414040"/>
            <a:ext cx="10268309" cy="44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21087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Building a Neural Network –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72ADC-C3D2-8CDA-0875-DA0C20638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907" y="1439615"/>
            <a:ext cx="10058233" cy="434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2909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Building a Neural Network –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FEE8D0-2487-EF7A-03C4-903C76461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58" y="2635904"/>
            <a:ext cx="11455879" cy="1984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AE490-6712-FCA7-F2F6-C6A595E8C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58" y="3190961"/>
            <a:ext cx="6015489" cy="8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18443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Activation Functions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93A37-0B43-AE0B-0389-295AD5A4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755" y="1437345"/>
            <a:ext cx="10982880" cy="440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89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Activation Functions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D5162-B447-1ADA-D777-17717DC040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78"/>
          <a:stretch/>
        </p:blipFill>
        <p:spPr>
          <a:xfrm>
            <a:off x="1291320" y="1452912"/>
            <a:ext cx="9609355" cy="42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1510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Multiclass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4B207C-B5C3-0F9E-DDFE-297EFBA93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227" y="1707034"/>
            <a:ext cx="10138913" cy="414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947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Artificial Neural Networks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AB776CC-7559-B675-CEBF-9D6982A3F5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6798" y="1865752"/>
            <a:ext cx="7765133" cy="32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96934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Multiclass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3EB08E-B701-0045-924A-838EF2694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901" y="1499046"/>
            <a:ext cx="5175014" cy="42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64146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Multiclass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DDF50F-550A-5B7C-7789-D2B612F267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40" t="493" r="3628" b="58597"/>
          <a:stretch/>
        </p:blipFill>
        <p:spPr>
          <a:xfrm>
            <a:off x="373636" y="2472650"/>
            <a:ext cx="4998181" cy="2133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6E0BD-6B0F-8D5E-3006-B45CEDD352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993"/>
          <a:stretch/>
        </p:blipFill>
        <p:spPr>
          <a:xfrm>
            <a:off x="5572663" y="1983851"/>
            <a:ext cx="6161971" cy="31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67884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3"/>
            <a:ext cx="10993549" cy="654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Multiclass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5DD8B-82F3-4408-B3C0-AD64534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392" y="2583472"/>
            <a:ext cx="272378" cy="390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6DBF-2D22-3595-C8FE-BE73579BC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06" y="2390721"/>
            <a:ext cx="2826432" cy="390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D8D7D-B614-2C9F-9C2B-8B86E745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82" y="2016893"/>
            <a:ext cx="2254288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85E77-E801-AADF-FC8F-28204C4C2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6165" y="1568848"/>
            <a:ext cx="7513125" cy="42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89542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005839"/>
            <a:ext cx="3081576" cy="6941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4" y="2268762"/>
            <a:ext cx="3081576" cy="4515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sabbagh@ieee.org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FBC4328A-100A-7830-0021-72026091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723" y="3013203"/>
            <a:ext cx="2986167" cy="298616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6783603-8ECD-35F4-293B-0DDFB4240315}"/>
              </a:ext>
            </a:extLst>
          </p:cNvPr>
          <p:cNvSpPr txBox="1">
            <a:spLocks/>
          </p:cNvSpPr>
          <p:nvPr/>
        </p:nvSpPr>
        <p:spPr>
          <a:xfrm>
            <a:off x="8296274" y="1634893"/>
            <a:ext cx="3090615" cy="5837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2"/>
                </a:solidFill>
              </a:rPr>
              <a:t>Next lecture will be online on sat</a:t>
            </a:r>
            <a:r>
              <a:rPr lang="en-US" sz="1400">
                <a:solidFill>
                  <a:schemeClr val="bg2"/>
                </a:solidFill>
              </a:rPr>
              <a:t>, 27.5.2023</a:t>
            </a:r>
            <a:r>
              <a:rPr lang="en-US" sz="1400" dirty="0">
                <a:solidFill>
                  <a:schemeClr val="bg2"/>
                </a:solidFill>
              </a:rPr>
              <a:t>, In </a:t>
            </a:r>
            <a:r>
              <a:rPr lang="en-US" sz="1400" dirty="0" err="1">
                <a:solidFill>
                  <a:schemeClr val="bg2"/>
                </a:solidFill>
              </a:rPr>
              <a:t>Shaa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allah</a:t>
            </a:r>
            <a:r>
              <a:rPr lang="en-US" sz="1400" dirty="0">
                <a:solidFill>
                  <a:schemeClr val="bg2"/>
                </a:solidFill>
              </a:rPr>
              <a:t>!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09A52B-AC04-C0A0-353D-0F575665640E}"/>
              </a:ext>
            </a:extLst>
          </p:cNvPr>
          <p:cNvSpPr txBox="1">
            <a:spLocks/>
          </p:cNvSpPr>
          <p:nvPr/>
        </p:nvSpPr>
        <p:spPr>
          <a:xfrm>
            <a:off x="8296274" y="2685848"/>
            <a:ext cx="3081576" cy="40925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Connect on </a:t>
            </a:r>
            <a:r>
              <a:rPr lang="en-US" dirty="0" err="1">
                <a:solidFill>
                  <a:schemeClr val="bg2"/>
                </a:solidFill>
              </a:rPr>
              <a:t>Linkedin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Neural Networks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4BB8A3E-9B28-76E2-1439-96B392198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628" y="1554622"/>
            <a:ext cx="3437473" cy="40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8479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Neural Networks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4A0D4C1-DE8B-7C1B-C762-08DA514988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82" y="1501464"/>
            <a:ext cx="9569488" cy="43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8250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Why Now?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3361D5B-3371-F53B-3613-70DE535967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2294" y="1269598"/>
            <a:ext cx="9535064" cy="4579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BC5E0-A484-5154-E87A-2CCD9A6CCB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5784" y="1367789"/>
            <a:ext cx="2735845" cy="72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11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F7F4C-B5F8-8B20-3368-B9D08D35C096}"/>
              </a:ext>
            </a:extLst>
          </p:cNvPr>
          <p:cNvSpPr/>
          <p:nvPr/>
        </p:nvSpPr>
        <p:spPr>
          <a:xfrm>
            <a:off x="-2" y="5868737"/>
            <a:ext cx="12192000" cy="999202"/>
          </a:xfrm>
          <a:prstGeom prst="rect">
            <a:avLst/>
          </a:prstGeom>
          <a:solidFill>
            <a:srgbClr val="1A3260"/>
          </a:solidFill>
          <a:ln>
            <a:solidFill>
              <a:srgbClr val="1A3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CE8FB-2B34-1F38-30EF-F656105AF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18" y="6059063"/>
            <a:ext cx="11029617" cy="59867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Machine Learning Course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</a:rPr>
              <a:t>Abdel Rahman AlSabbagh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292A4-DB92-53C1-7A9C-04BF0638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" y="6045002"/>
            <a:ext cx="1219035" cy="6087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884843-D545-5D3D-9228-68540EAA2EDF}"/>
              </a:ext>
            </a:extLst>
          </p:cNvPr>
          <p:cNvSpPr txBox="1">
            <a:spLocks/>
          </p:cNvSpPr>
          <p:nvPr/>
        </p:nvSpPr>
        <p:spPr>
          <a:xfrm>
            <a:off x="352591" y="674054"/>
            <a:ext cx="10993549" cy="697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cap="none" dirty="0">
                <a:solidFill>
                  <a:schemeClr val="accent1">
                    <a:lumMod val="50000"/>
                  </a:schemeClr>
                </a:solidFill>
              </a:rPr>
              <a:t>Demand Prediction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EBAA9B-1C8C-0AD3-8035-ACF3209D2230}"/>
              </a:ext>
            </a:extLst>
          </p:cNvPr>
          <p:cNvGraphicFramePr/>
          <p:nvPr/>
        </p:nvGraphicFramePr>
        <p:xfrm>
          <a:off x="457365" y="1547865"/>
          <a:ext cx="11277269" cy="387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64E3554-F631-9305-E39F-0321DDA2B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189" y="1720940"/>
            <a:ext cx="11029617" cy="35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996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671305a-46cd-4efb-839e-db89605a03f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80804C8C43249A08DF71216541B2C" ma:contentTypeVersion="13" ma:contentTypeDescription="Create a new document." ma:contentTypeScope="" ma:versionID="00e18e249e9b1365035e9dabecb9d863">
  <xsd:schema xmlns:xsd="http://www.w3.org/2001/XMLSchema" xmlns:xs="http://www.w3.org/2001/XMLSchema" xmlns:p="http://schemas.microsoft.com/office/2006/metadata/properties" xmlns:ns3="3671305a-46cd-4efb-839e-db89605a03ff" xmlns:ns4="19ed079f-2ee1-474d-8970-d6858e2cc96a" targetNamespace="http://schemas.microsoft.com/office/2006/metadata/properties" ma:root="true" ma:fieldsID="45a11eb9fd233879b9cb255bc1d75a02" ns3:_="" ns4:_="">
    <xsd:import namespace="3671305a-46cd-4efb-839e-db89605a03ff"/>
    <xsd:import namespace="19ed079f-2ee1-474d-8970-d6858e2cc9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71305a-46cd-4efb-839e-db89605a0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d079f-2ee1-474d-8970-d6858e2cc96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B62040-F1DC-478F-AD9C-7A2C1FD01B83}">
  <ds:schemaRefs>
    <ds:schemaRef ds:uri="http://purl.org/dc/dcmitype/"/>
    <ds:schemaRef ds:uri="http://schemas.microsoft.com/office/2006/documentManagement/types"/>
    <ds:schemaRef ds:uri="19ed079f-2ee1-474d-8970-d6858e2cc96a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3671305a-46cd-4efb-839e-db89605a03ff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E40BD3F-92E4-45F1-BB07-F9FBE8BE7D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E2BB23-AF15-4CB6-8CA0-D2D78505A3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71305a-46cd-4efb-839e-db89605a03ff"/>
    <ds:schemaRef ds:uri="19ed079f-2ee1-474d-8970-d6858e2cc9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machine_learning_lecture_4</Template>
  <TotalTime>137</TotalTime>
  <Words>679</Words>
  <Application>Microsoft Office PowerPoint</Application>
  <PresentationFormat>Widescreen</PresentationFormat>
  <Paragraphs>242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Gill Sans MT</vt:lpstr>
      <vt:lpstr>MinionPro-Regular</vt:lpstr>
      <vt:lpstr>Wingdings 2</vt:lpstr>
      <vt:lpstr>Dividend</vt:lpstr>
      <vt:lpstr>Machine learning course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Tech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course</dc:title>
  <dc:creator>Abdel Rahman Mutaz Mahdi AlSabbagh</dc:creator>
  <cp:lastModifiedBy>Abdel Rahman Mutaz Mahdi AlSabbagh</cp:lastModifiedBy>
  <cp:revision>4</cp:revision>
  <dcterms:created xsi:type="dcterms:W3CDTF">2023-05-23T19:59:41Z</dcterms:created>
  <dcterms:modified xsi:type="dcterms:W3CDTF">2023-05-24T18:13:01Z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0x010100A1780804C8C43249A08DF71216541B2C</vt:lpwstr>
  </property>
</Properties>
</file>